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9"/>
  </p:notesMasterIdLst>
  <p:handoutMasterIdLst>
    <p:handoutMasterId r:id="rId30"/>
  </p:handoutMasterIdLst>
  <p:sldIdLst>
    <p:sldId id="343" r:id="rId2"/>
    <p:sldId id="257" r:id="rId3"/>
    <p:sldId id="284" r:id="rId4"/>
    <p:sldId id="350" r:id="rId5"/>
    <p:sldId id="351" r:id="rId6"/>
    <p:sldId id="353" r:id="rId7"/>
    <p:sldId id="354" r:id="rId8"/>
    <p:sldId id="355" r:id="rId9"/>
    <p:sldId id="356" r:id="rId10"/>
    <p:sldId id="342" r:id="rId11"/>
    <p:sldId id="357" r:id="rId12"/>
    <p:sldId id="359" r:id="rId13"/>
    <p:sldId id="283" r:id="rId14"/>
    <p:sldId id="267" r:id="rId15"/>
    <p:sldId id="268" r:id="rId16"/>
    <p:sldId id="358" r:id="rId17"/>
    <p:sldId id="360" r:id="rId18"/>
    <p:sldId id="361" r:id="rId19"/>
    <p:sldId id="362" r:id="rId20"/>
    <p:sldId id="363" r:id="rId21"/>
    <p:sldId id="366" r:id="rId22"/>
    <p:sldId id="367" r:id="rId23"/>
    <p:sldId id="370" r:id="rId24"/>
    <p:sldId id="368" r:id="rId25"/>
    <p:sldId id="369" r:id="rId26"/>
    <p:sldId id="371" r:id="rId27"/>
    <p:sldId id="364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4" autoAdjust="0"/>
  </p:normalViewPr>
  <p:slideViewPr>
    <p:cSldViewPr snapToGrid="0">
      <p:cViewPr varScale="1">
        <p:scale>
          <a:sx n="77" d="100"/>
          <a:sy n="77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80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A74FFA5-51D2-484E-A14A-8E54443FE4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AD783E-D797-463F-A076-EBC44F1458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6B3735-93FB-4ED5-BC21-C69937C6D6E3}" type="datetime1">
              <a:rPr lang="ko-KR" altLang="en-US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2021-06-20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E9125F-DE05-4234-AE5A-BAB4BA5225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A04286-96E5-4D5F-A3EA-3643C3E846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9E04436-673C-452D-82BB-3CA6AD3F5B00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6345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F945FF3-2532-499C-93A3-BA412AE76308}" type="datetime1">
              <a:rPr lang="ko-KR" altLang="en-US" noProof="1" smtClean="0"/>
              <a:t>2021-06-20</a:t>
            </a:fld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1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BB7266D-23DE-4DFD-84E1-F49660E026C5}" type="slidenum">
              <a:rPr lang="en-US" altLang="ko-KR" noProof="1" smtClean="0"/>
              <a:pPr/>
              <a:t>‹#›</a:t>
            </a:fld>
            <a:endParaRPr lang="ko-KR" altLang="en-US" noProof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14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21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557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109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638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681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366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47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848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951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64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92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060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422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5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888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738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71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408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80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28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549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40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1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A6BFBCC-6E3B-4C6D-9B3B-DF325FF6042D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안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97D457-C94B-44CB-BB61-02FA00DF9E60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여기에 제목 표시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용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89DC2B8-D1C5-48B4-969A-CF7941CE5142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스타일을 편집하려면 클릭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43870" y="1973589"/>
            <a:ext cx="5711810" cy="3941540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713F4A6-F697-4889-B297-96ECD4DB0D64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1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44D0691-C824-4541-9031-B53BA8F2619F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323BA00-0EEC-42F2-B082-F1A7F199A5C6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클릭하여 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34B0A9F-DB31-4F71-92DC-7A75A9DDBE6C}" type="datetime1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7" name="제목 개체 틀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5FFCA6-AE2B-41E8-8967-374B510C6692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14" name="제목 개체 틀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클릭하여 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DE7F8E0-1580-430D-A45B-F66A7EBB84F7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19" name="그림 개체 틀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20" name="그림 개체 틀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21" name="그림 개체 틀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여기에 이름 표시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여기에 이름 표시</a:t>
            </a:r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여기에 이름 표시</a:t>
            </a:r>
          </a:p>
        </p:txBody>
      </p:sp>
      <p:sp>
        <p:nvSpPr>
          <p:cNvPr id="25" name="제목 개체 틀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마스터 제목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54EC33DD-60A9-4875-A68C-C61A29BEFCA3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콘첸츠 및 이미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3022F86-C793-468A-8EDD-83A852D4BC74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여기에 제목 표시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용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637352-A75A-474B-9DA9-8491D583EA9A}" type="datetime1">
              <a:rPr lang="ko-KR" altLang="en-US" noProof="1" smtClean="0"/>
              <a:t>2021-06-20</a:t>
            </a:fld>
            <a:endParaRPr lang="ko-KR" altLang="en-US" noProof="1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여기에 제목 표시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ko-KR" altLang="en-US" noProof="1"/>
              <a:t>여기에 인용문 표시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altLang="en-US" sz="1600" baseline="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CB6143-8C56-4928-A040-5AEE42D952AE}" type="datetime1">
              <a:rPr lang="ko-KR" altLang="en-US" noProof="1" smtClean="0">
                <a:latin typeface="맑은 고딕" panose="020B0503020000020004" pitchFamily="50" charset="-127"/>
              </a:rPr>
              <a:t>2021-06-20</a:t>
            </a:fld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1" smtClean="0"/>
              <a:pPr/>
              <a:t>‹#›</a:t>
            </a:fld>
            <a:endParaRPr lang="ko-KR" altLang="en-US" noProof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12.mp4"/><Relationship Id="rId7" Type="http://schemas.openxmlformats.org/officeDocument/2006/relationships/image" Target="../media/image13.png"/><Relationship Id="rId2" Type="http://schemas.microsoft.com/office/2007/relationships/media" Target="../media/media12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audio" Target="../media/media13.m4a"/><Relationship Id="rId4" Type="http://schemas.microsoft.com/office/2007/relationships/media" Target="../media/media13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18.mp4"/><Relationship Id="rId7" Type="http://schemas.openxmlformats.org/officeDocument/2006/relationships/image" Target="../media/image19.png"/><Relationship Id="rId2" Type="http://schemas.microsoft.com/office/2007/relationships/media" Target="../media/media18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19.m4a"/><Relationship Id="rId4" Type="http://schemas.microsoft.com/office/2007/relationships/media" Target="../media/media19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22.mp4"/><Relationship Id="rId7" Type="http://schemas.openxmlformats.org/officeDocument/2006/relationships/image" Target="../media/image23.png"/><Relationship Id="rId2" Type="http://schemas.microsoft.com/office/2007/relationships/media" Target="../media/media22.mp4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23.m4a"/><Relationship Id="rId4" Type="http://schemas.microsoft.com/office/2007/relationships/media" Target="../media/media23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4.mp4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4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5.mp4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5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181942"/>
            <a:ext cx="10058400" cy="229155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6000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보안 </a:t>
            </a:r>
            <a:r>
              <a:rPr lang="en-US" altLang="ko-KR" sz="6000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6000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차 과제</a:t>
            </a:r>
            <a:br>
              <a:rPr lang="en-US" altLang="ko-KR" sz="6000" noProof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200" noProof="1"/>
              <a:t>- HTTP GET Flooding, HTTP CC, </a:t>
            </a:r>
            <a:r>
              <a:rPr lang="ko-KR" altLang="en-US" sz="2200" noProof="1"/>
              <a:t>동적 </a:t>
            </a:r>
            <a:r>
              <a:rPr lang="en-US" altLang="ko-KR" sz="2200" noProof="1"/>
              <a:t>HTTP Request flooding </a:t>
            </a:r>
            <a:r>
              <a:rPr lang="ko-KR" altLang="en-US" sz="2200" noProof="1"/>
              <a:t>공격 구현</a:t>
            </a:r>
            <a:endParaRPr lang="ko-KR" altLang="en-US" sz="220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824445"/>
            <a:ext cx="10058400" cy="1453897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ko-KR" sz="2200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2200" noProof="1"/>
              <a:t>년 </a:t>
            </a:r>
            <a:r>
              <a:rPr lang="en-US" altLang="ko-KR" sz="2200" noProof="1"/>
              <a:t>6</a:t>
            </a:r>
            <a:r>
              <a:rPr lang="ko-KR" altLang="en-US" sz="2200" noProof="1"/>
              <a:t>월 </a:t>
            </a:r>
            <a:r>
              <a:rPr lang="en-US" altLang="ko-KR" sz="2200" noProof="1"/>
              <a:t>14</a:t>
            </a:r>
            <a:r>
              <a:rPr lang="ko-KR" altLang="en-US" sz="2200" noProof="1"/>
              <a:t>일</a:t>
            </a:r>
            <a:endParaRPr lang="en-US" altLang="ko-KR" sz="220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rtl="0"/>
            <a:r>
              <a:rPr lang="en-US" altLang="ko-KR" sz="2200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2016156001 </a:t>
            </a:r>
            <a:r>
              <a:rPr lang="ko-KR" altLang="en-US" sz="2200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소프트웨어전공</a:t>
            </a:r>
            <a:r>
              <a:rPr lang="en-US" altLang="ko-KR" sz="2200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곽배준</a:t>
            </a:r>
            <a:endParaRPr lang="en-US" altLang="ko-KR" sz="220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rtl="0"/>
            <a:r>
              <a:rPr lang="en-US" altLang="ko-KR" sz="2200" noProof="1"/>
              <a:t>2016156026 </a:t>
            </a:r>
            <a:r>
              <a:rPr lang="ko-KR" altLang="en-US" sz="2200" noProof="1"/>
              <a:t>소프트웨어전공</a:t>
            </a:r>
            <a:r>
              <a:rPr lang="en-US" altLang="ko-KR" sz="2200" noProof="1"/>
              <a:t> </a:t>
            </a:r>
            <a:r>
              <a:rPr lang="ko-KR" altLang="en-US" sz="2200" noProof="1"/>
              <a:t>이형석</a:t>
            </a:r>
            <a:endParaRPr lang="ko-KR" altLang="en-US" sz="220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FB610B-BAEF-4824-92BD-565C2F2F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noProof="1" smtClean="0"/>
              <a:pPr/>
              <a:t>1</a:t>
            </a:fld>
            <a:endParaRPr lang="ko-KR" altLang="en-US" noProof="1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9EA1578-DABC-48BA-8077-636F4CF18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2"/>
    </mc:Choice>
    <mc:Fallback xmlns="">
      <p:transition spd="slow" advTm="20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06" y="826809"/>
            <a:ext cx="7633255" cy="587584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ko-KR" altLang="en-US" sz="3600" noProof="1"/>
              <a:t>공격 시나리오</a:t>
            </a:r>
            <a:br>
              <a:rPr lang="en-US" altLang="ko-KR" sz="3600" noProof="1"/>
            </a:br>
            <a:r>
              <a:rPr lang="en-US" altLang="ko-KR" sz="2000" noProof="1"/>
              <a:t>- HTTP GET FLOODING</a:t>
            </a:r>
            <a:endParaRPr lang="ko-KR" altLang="en-US" sz="2000" noProof="1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FA25DE-796E-4237-B677-42F550DB4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8654" y="5733766"/>
            <a:ext cx="6834692" cy="713072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칼리 리눅스에서 </a:t>
            </a:r>
            <a:r>
              <a:rPr lang="en-US" altLang="ko-KR" dirty="0"/>
              <a:t>10000</a:t>
            </a:r>
            <a:r>
              <a:rPr lang="ko-KR" altLang="en-US" dirty="0"/>
              <a:t>번의 </a:t>
            </a:r>
            <a:r>
              <a:rPr lang="en-US" altLang="ko-KR" dirty="0"/>
              <a:t>get </a:t>
            </a:r>
            <a:r>
              <a:rPr lang="ko-KR" altLang="en-US" dirty="0"/>
              <a:t>요청을 보낸다</a:t>
            </a:r>
            <a:endParaRPr lang="en-US" altLang="ko-KR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27EB4644-2149-4E63-9BE7-584E1F091574}"/>
              </a:ext>
            </a:extLst>
          </p:cNvPr>
          <p:cNvPicPr>
            <a:picLocks noGrp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733506" y="1530456"/>
            <a:ext cx="5011974" cy="3971184"/>
          </a:xfrm>
          <a:noFill/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59B10C-349E-4F25-A568-9E81A8BD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noProof="1" smtClean="0"/>
              <a:pPr/>
              <a:t>10</a:t>
            </a:fld>
            <a:endParaRPr lang="ko-KR" altLang="en-US" noProof="1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0EEBB66-1531-4245-84F7-9BB242057A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72387" y="1530456"/>
            <a:ext cx="5011200" cy="3971184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15D7CE3-C601-47BE-8E5F-26B026F52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87"/>
    </mc:Choice>
    <mc:Fallback xmlns="">
      <p:transition spd="slow" advTm="1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FA25DE-796E-4237-B677-42F550DB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261" y="4919422"/>
            <a:ext cx="4639736" cy="736282"/>
          </a:xfrm>
        </p:spPr>
        <p:txBody>
          <a:bodyPr anchor="ctr">
            <a:normAutofit/>
          </a:bodyPr>
          <a:lstStyle/>
          <a:p>
            <a:r>
              <a:rPr lang="ko-KR" altLang="en-US" sz="1600" dirty="0"/>
              <a:t>칼리 리눅스에서 </a:t>
            </a:r>
            <a:r>
              <a:rPr lang="en-US" altLang="ko-KR" sz="1600" dirty="0"/>
              <a:t>WIRESHARK</a:t>
            </a:r>
            <a:r>
              <a:rPr lang="ko-KR" altLang="en-US" sz="1600" dirty="0"/>
              <a:t>로 패킷을 찍으면 </a:t>
            </a:r>
            <a:r>
              <a:rPr lang="en-US" altLang="ko-KR" sz="1600" dirty="0"/>
              <a:t>GET </a:t>
            </a:r>
            <a:r>
              <a:rPr lang="ko-KR" altLang="en-US" sz="1600" dirty="0"/>
              <a:t>패킷이 많이 찍혀 있는 것을 볼 수 있다</a:t>
            </a:r>
            <a:endParaRPr lang="en-US" altLang="ko-KR" sz="160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262A9042-4A59-44A5-883E-ACDB714E1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" y="2057400"/>
            <a:ext cx="5059679" cy="1371600"/>
          </a:xfrm>
          <a:prstGeom prst="rect">
            <a:avLst/>
          </a:prstGeom>
          <a:noFill/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C5BA064-2E44-4CE8-A6B2-05BDE0FE1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846" y="4903466"/>
            <a:ext cx="4639736" cy="73628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해당 페이지로 넘어가지 못하는 것을 볼 수 있다</a:t>
            </a:r>
            <a:endParaRPr lang="en-US" sz="1600" dirty="0"/>
          </a:p>
        </p:txBody>
      </p:sp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6261A810-F81C-4606-A442-256678A827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6354907" y="2057400"/>
            <a:ext cx="4638675" cy="2697480"/>
          </a:xfr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59B10C-349E-4F25-A568-9E81A8BD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11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ko-KR" altLang="en-US" sz="4000" noProof="1"/>
              <a:t>공격 결과</a:t>
            </a:r>
            <a:br>
              <a:rPr lang="en-US" altLang="ko-KR" noProof="1"/>
            </a:br>
            <a:r>
              <a:rPr lang="en-US" altLang="ko-KR" sz="2000" noProof="1"/>
              <a:t>- HTTP GET FLOODING</a:t>
            </a:r>
            <a:endParaRPr lang="ko-KR" altLang="en-US" sz="2000" noProof="1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6282A7F-5EE1-41EB-9121-7D117FEA2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5"/>
    </mc:Choice>
    <mc:Fallback xmlns="">
      <p:transition spd="slow" advTm="1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ttp_get_flooding">
            <a:hlinkClick r:id="" action="ppaction://media"/>
            <a:extLst>
              <a:ext uri="{FF2B5EF4-FFF2-40B4-BE49-F238E27FC236}">
                <a16:creationId xmlns:a16="http://schemas.microsoft.com/office/drawing/2014/main" id="{DFB93C71-E378-4E9E-B312-B35AEE3501A6}"/>
              </a:ext>
            </a:extLst>
          </p:cNvPr>
          <p:cNvPicPr>
            <a:picLocks noGrp="1" noChangeAspect="1"/>
          </p:cNvPicPr>
          <p:nvPr>
            <p:ph sz="half" idx="2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3765" y="1848416"/>
            <a:ext cx="9901915" cy="4307287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34FE8-F607-43A2-9BE2-410DDC97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smtClean="0"/>
              <a:pPr/>
              <a:t>12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65F68EC7-2EFA-49E8-B43B-ED7F94F8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0"/>
            <a:ext cx="10058400" cy="90478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공격 실행</a:t>
            </a:r>
            <a:br>
              <a:rPr lang="en-US" altLang="ko-KR" dirty="0"/>
            </a:br>
            <a:r>
              <a:rPr lang="en-US" altLang="ko-KR" sz="1800" dirty="0"/>
              <a:t>-HTTP</a:t>
            </a:r>
            <a:r>
              <a:rPr lang="ko-KR" altLang="en-US" sz="1800" dirty="0"/>
              <a:t> </a:t>
            </a:r>
            <a:r>
              <a:rPr lang="en-US" altLang="ko-KR" sz="1800" dirty="0"/>
              <a:t>GET FLOODING</a:t>
            </a:r>
            <a:endParaRPr lang="ko-KR" altLang="en-US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55C69EF-DDC9-48F5-AA34-9223444E848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471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90"/>
    </mc:Choice>
    <mc:Fallback xmlns="">
      <p:transition spd="slow" advTm="83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3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78" objId="8"/>
        <p14:triggerEvt type="onClick" time="2378" objId="8"/>
        <p14:stopEvt time="81528" objId="8"/>
        <p14:playEvt time="81528" objId="8"/>
        <p14:stopEvt time="83086" objId="8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8D44F6-E812-483D-9AEC-2A8AE11C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13</a:t>
            </a:fld>
            <a:endParaRPr lang="ko-KR" altLang="en-US" noProof="1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625956B-A699-4019-9F38-8697CE1D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835" y="2033635"/>
            <a:ext cx="5332165" cy="3055603"/>
          </a:xfrm>
          <a:prstGeom prst="rect">
            <a:avLst/>
          </a:prstGeom>
          <a:noFill/>
        </p:spPr>
      </p:pic>
      <p:sp>
        <p:nvSpPr>
          <p:cNvPr id="16" name="제목 15">
            <a:extLst>
              <a:ext uri="{FF2B5EF4-FFF2-40B4-BE49-F238E27FC236}">
                <a16:creationId xmlns:a16="http://schemas.microsoft.com/office/drawing/2014/main" id="{09E9EE2C-A105-614C-A133-EF7DF2AD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740885"/>
            <a:ext cx="5619825" cy="1292750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공격 시나리오 기본 설정</a:t>
            </a:r>
            <a:br>
              <a:rPr lang="en-US" altLang="ko-KR" noProof="1"/>
            </a:br>
            <a:r>
              <a:rPr lang="en-US" altLang="ko-KR" sz="1800" noProof="1"/>
              <a:t>-HTTP CC</a:t>
            </a:r>
            <a:endParaRPr lang="ko-KR" altLang="en-US" sz="1800" noProof="1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781DB1F-36DB-4930-A6E2-49E4725E8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754" y="2033636"/>
            <a:ext cx="4771413" cy="3055603"/>
          </a:xfrm>
          <a:prstGeom prst="rect">
            <a:avLst/>
          </a:prstGeom>
          <a:noFill/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A8E6C604-FDC3-4063-B3AB-C87CC2886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9"/>
    </mc:Choice>
    <mc:Fallback xmlns="">
      <p:transition spd="slow" advTm="14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4450CEAE-86B5-4AAE-A14F-CFBEBDC45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97280" y="2781639"/>
            <a:ext cx="10058400" cy="2414014"/>
          </a:xfrm>
          <a:noFill/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BFD3AA-F4CC-4307-823F-3245B655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14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3F7245-B0E5-484F-88D0-FA9D0C77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030308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공격 시나리오 기본 설정</a:t>
            </a:r>
            <a:br>
              <a:rPr lang="en-US" altLang="ko-KR" sz="1800" noProof="1"/>
            </a:br>
            <a:r>
              <a:rPr lang="en-US" altLang="ko-KR" sz="1800" noProof="1"/>
              <a:t>-HTTP CC</a:t>
            </a:r>
            <a:endParaRPr lang="ko-KR" altLang="en-US" sz="1800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61B5E06D-1E85-422B-A8EA-22A2B7BA0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2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0"/>
    </mc:Choice>
    <mc:Fallback xmlns="">
      <p:transition spd="slow" advTm="2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9D538FC4-AA33-472A-BE5A-A7BEEE26A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97280" y="2316437"/>
            <a:ext cx="10058400" cy="3344418"/>
          </a:xfrm>
          <a:noFill/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5F3A7-011D-4FF7-AB52-18D7DC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15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982182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공격 시나리오</a:t>
            </a:r>
            <a:br>
              <a:rPr lang="en-US" altLang="ko-KR" sz="1800" noProof="1"/>
            </a:br>
            <a:r>
              <a:rPr lang="en-US" altLang="ko-KR" sz="1800" noProof="1"/>
              <a:t>-HTTP CC</a:t>
            </a:r>
            <a:endParaRPr lang="ko-KR" altLang="en-US" sz="1800" noProof="1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65A8198-8D3D-43D0-8F67-8B2C2DAF7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"/>
    </mc:Choice>
    <mc:Fallback xmlns="">
      <p:transition spd="slow" advTm="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9792AC29-BD65-437A-AFE5-6EACFDF44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97280" y="2442168"/>
            <a:ext cx="10058400" cy="3092957"/>
          </a:xfrm>
          <a:noFill/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5F3A7-011D-4FF7-AB52-18D7DC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16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174687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공격 결과</a:t>
            </a:r>
            <a:br>
              <a:rPr lang="en-US" altLang="ko-KR" sz="1800" noProof="1"/>
            </a:br>
            <a:r>
              <a:rPr lang="en-US" altLang="ko-KR" sz="1800" noProof="1"/>
              <a:t>-HTTP CC</a:t>
            </a:r>
            <a:endParaRPr lang="ko-KR" altLang="en-US" sz="1800" noProof="1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35247D6-3EE2-4CA7-AAA7-8998BB011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8"/>
    </mc:Choice>
    <mc:Fallback xmlns="">
      <p:transition spd="slow" advTm="10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ttp_cc_attack">
            <a:hlinkClick r:id="" action="ppaction://media"/>
            <a:extLst>
              <a:ext uri="{FF2B5EF4-FFF2-40B4-BE49-F238E27FC236}">
                <a16:creationId xmlns:a16="http://schemas.microsoft.com/office/drawing/2014/main" id="{67F1A44D-A965-4D17-8609-A58CE3BE55D6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7280" y="1952625"/>
            <a:ext cx="9896301" cy="4231359"/>
          </a:xfrm>
          <a:noFill/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34FE8-F607-43A2-9BE2-410DDC97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smtClean="0"/>
              <a:pPr>
                <a:spcAft>
                  <a:spcPts val="600"/>
                </a:spcAft>
              </a:pPr>
              <a:t>17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65F68EC7-2EFA-49E8-B43B-ED7F94F8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009754"/>
          </a:xfrm>
        </p:spPr>
        <p:txBody>
          <a:bodyPr anchor="ctr">
            <a:normAutofit/>
          </a:bodyPr>
          <a:lstStyle/>
          <a:p>
            <a:r>
              <a:rPr lang="ko-KR" altLang="en-US" sz="3600" dirty="0"/>
              <a:t>공격 실행</a:t>
            </a:r>
            <a:br>
              <a:rPr lang="en-US" altLang="ko-KR" sz="1800" dirty="0"/>
            </a:br>
            <a:r>
              <a:rPr lang="en-US" altLang="ko-KR" sz="1800" dirty="0"/>
              <a:t>-HTTP</a:t>
            </a:r>
            <a:r>
              <a:rPr lang="ko-KR" altLang="en-US" sz="1800" dirty="0"/>
              <a:t> </a:t>
            </a:r>
            <a:r>
              <a:rPr lang="en-US" altLang="ko-KR" sz="1800" dirty="0"/>
              <a:t>CC</a:t>
            </a:r>
            <a:endParaRPr lang="ko-KR" altLang="en-US" sz="1800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FF9CDB5-E957-4B8B-9540-D5CC7EE9633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999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09"/>
    </mc:Choice>
    <mc:Fallback xmlns="">
      <p:transition spd="slow" advTm="7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357" objId="4"/>
        <p14:triggerEvt type="onClick" time="6357" objId="4"/>
        <p14:stopEvt time="75887" objId="4"/>
        <p14:playEvt time="75887" objId="4"/>
        <p14:stopEvt time="76709" objId="4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015E80-3242-47A9-BA7F-C75C081EE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984" y="1989056"/>
            <a:ext cx="4312327" cy="3880039"/>
          </a:xfrm>
          <a:prstGeom prst="rect">
            <a:avLst/>
          </a:prstGeom>
          <a:noFill/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5E7FDE-697F-4578-93A6-D4AA1CEED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944" y="1989056"/>
            <a:ext cx="4639736" cy="3172784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8D44F6-E812-483D-9AEC-2A8AE11C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18</a:t>
            </a:fld>
            <a:endParaRPr lang="ko-KR" altLang="en-US" noProof="1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09E9EE2C-A105-614C-A133-EF7DF2AD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857354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ko-KR" altLang="en-US" sz="4000" noProof="1"/>
              <a:t>공격 시나리오 기본 설정</a:t>
            </a:r>
            <a:br>
              <a:rPr lang="en-US" altLang="ko-KR" sz="3600" noProof="1"/>
            </a:br>
            <a:r>
              <a:rPr lang="en-US" altLang="ko-KR" sz="2000" noProof="1"/>
              <a:t>-</a:t>
            </a:r>
            <a:r>
              <a:rPr lang="ko-KR" altLang="en-US" sz="2000" noProof="1"/>
              <a:t>동적 </a:t>
            </a:r>
            <a:r>
              <a:rPr lang="en-US" altLang="ko-KR" sz="2000" noProof="1"/>
              <a:t>HTTP REQUEST FLOODING</a:t>
            </a:r>
            <a:endParaRPr lang="ko-KR" altLang="en-US" sz="2000" noProof="1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E70A1E2-9E14-453A-86B6-9EFDA4EA7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91"/>
    </mc:Choice>
    <mc:Fallback xmlns="">
      <p:transition spd="slow" advTm="19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2B12443-7160-44E1-8F1A-F4336FD3F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97280" y="2667000"/>
            <a:ext cx="10058400" cy="2151465"/>
          </a:xfrm>
          <a:noFill/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5F3A7-011D-4FF7-AB52-18D7DC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19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971654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공격 결과</a:t>
            </a:r>
            <a:r>
              <a:rPr lang="en-US" altLang="ko-KR" sz="3600" noProof="1"/>
              <a:t>(</a:t>
            </a:r>
            <a:r>
              <a:rPr lang="ko-KR" altLang="en-US" sz="3600" noProof="1"/>
              <a:t>실패</a:t>
            </a:r>
            <a:r>
              <a:rPr lang="en-US" altLang="ko-KR" sz="3600" noProof="1"/>
              <a:t>)</a:t>
            </a:r>
            <a:br>
              <a:rPr lang="en-US" altLang="ko-KR" sz="1800" noProof="1"/>
            </a:br>
            <a:r>
              <a:rPr lang="en-US" altLang="ko-KR" sz="1800" noProof="1"/>
              <a:t>-</a:t>
            </a:r>
            <a:r>
              <a:rPr lang="ko-KR" altLang="en-US" sz="1800" noProof="1"/>
              <a:t>동적 </a:t>
            </a:r>
            <a:r>
              <a:rPr lang="en-US" altLang="ko-KR" sz="1800" noProof="1"/>
              <a:t>HTTP REQUEST FLOODING</a:t>
            </a:r>
            <a:endParaRPr lang="ko-KR" altLang="en-US" sz="1800" noProof="1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97A005E-A86C-491C-90D4-F7ECF2DB9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4"/>
    </mc:Choice>
    <mc:Fallback xmlns="">
      <p:transition spd="slow" advTm="9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공격 기술과 보완 대책</a:t>
            </a:r>
            <a:endParaRPr lang="en-US" altLang="ko-KR" noProof="1"/>
          </a:p>
          <a:p>
            <a:pPr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공격 시나리오</a:t>
            </a:r>
            <a:endParaRPr lang="en-US" altLang="ko-KR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noProof="1"/>
              <a:t>공격 결과</a:t>
            </a:r>
            <a:endParaRPr lang="en-US" altLang="ko-KR" noProof="1"/>
          </a:p>
          <a:p>
            <a:pPr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구현 과정의 교훈</a:t>
            </a:r>
            <a:endParaRPr lang="en-US" altLang="ko-KR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430A6C-DE17-400D-89D4-0CCDD505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noProof="1" smtClean="0"/>
              <a:pPr/>
              <a:t>2</a:t>
            </a:fld>
            <a:endParaRPr lang="ko-KR" altLang="en-US" noProof="1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6E21CC7-E9FF-4A85-977D-2F4CA3F1A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0"/>
    </mc:Choice>
    <mc:Fallback xmlns="">
      <p:transition spd="slow" advTm="16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34FE8-F607-43A2-9BE2-410DDC97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smtClean="0"/>
              <a:pPr>
                <a:spcAft>
                  <a:spcPts val="600"/>
                </a:spcAft>
              </a:pPr>
              <a:t>20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65F68EC7-2EFA-49E8-B43B-ED7F94F8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009754"/>
          </a:xfrm>
        </p:spPr>
        <p:txBody>
          <a:bodyPr anchor="ctr">
            <a:normAutofit/>
          </a:bodyPr>
          <a:lstStyle/>
          <a:p>
            <a:r>
              <a:rPr lang="ko-KR" altLang="en-US" sz="3600" dirty="0"/>
              <a:t>공격 실행</a:t>
            </a:r>
            <a:br>
              <a:rPr lang="en-US" altLang="ko-KR" sz="1800" dirty="0"/>
            </a:br>
            <a:r>
              <a:rPr lang="en-US" altLang="ko-KR" sz="1800" dirty="0"/>
              <a:t>-</a:t>
            </a:r>
            <a:r>
              <a:rPr lang="ko-KR" altLang="en-US" sz="1800" dirty="0"/>
              <a:t>동적 </a:t>
            </a:r>
            <a:r>
              <a:rPr lang="en-US" altLang="ko-KR" sz="1800" dirty="0"/>
              <a:t>HTTP REQUEST FLOODING</a:t>
            </a:r>
            <a:endParaRPr lang="ko-KR" altLang="en-US" sz="1800" dirty="0"/>
          </a:p>
        </p:txBody>
      </p:sp>
      <p:pic>
        <p:nvPicPr>
          <p:cNvPr id="5" name="dynamic_http_request_flooding">
            <a:hlinkClick r:id="" action="ppaction://media"/>
            <a:extLst>
              <a:ext uri="{FF2B5EF4-FFF2-40B4-BE49-F238E27FC236}">
                <a16:creationId xmlns:a16="http://schemas.microsoft.com/office/drawing/2014/main" id="{98928577-F69B-49F3-92EF-F3031F184869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7280" y="1952625"/>
            <a:ext cx="9896302" cy="4193651"/>
          </a:xfr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862E672-AF32-4622-831B-A32F3389142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504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57"/>
    </mc:Choice>
    <mc:Fallback xmlns="">
      <p:transition spd="slow" advTm="40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37" objId="5"/>
        <p14:triggerEvt type="onClick" time="1937" objId="5"/>
        <p14:stopEvt time="39671" objId="5"/>
        <p14:playEvt time="39672" objId="5"/>
        <p14:stopEvt time="40115" objId="5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5F3A7-011D-4FF7-AB52-18D7DC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21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982182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방어 시나리오</a:t>
            </a:r>
            <a:br>
              <a:rPr lang="en-US" altLang="ko-KR" sz="1800" noProof="1"/>
            </a:br>
            <a:r>
              <a:rPr lang="en-US" altLang="ko-KR" sz="1800" noProof="1"/>
              <a:t>-HTTP Get</a:t>
            </a:r>
            <a:r>
              <a:rPr lang="ko-KR" altLang="en-US" sz="1800" noProof="1"/>
              <a:t> </a:t>
            </a:r>
            <a:r>
              <a:rPr lang="en-US" altLang="ko-KR" sz="1800" noProof="1"/>
              <a:t>Flooding</a:t>
            </a:r>
            <a:endParaRPr lang="ko-KR" altLang="en-US" sz="1800" noProof="1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65A8198-8D3D-43D0-8F67-8B2C2DAF7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2590666-F6DE-4C71-BD60-BC74FF0BC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568" y="2217153"/>
            <a:ext cx="9825824" cy="288044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69C2BEB-2273-4CDB-9936-6EB476E4780A}"/>
              </a:ext>
            </a:extLst>
          </p:cNvPr>
          <p:cNvSpPr txBox="1">
            <a:spLocks/>
          </p:cNvSpPr>
          <p:nvPr/>
        </p:nvSpPr>
        <p:spPr>
          <a:xfrm>
            <a:off x="1213568" y="5389700"/>
            <a:ext cx="6988105" cy="434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000" noProof="1"/>
              <a:t>iptables </a:t>
            </a:r>
            <a:r>
              <a:rPr lang="ko-KR" altLang="en-US" sz="2000" noProof="1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4048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"/>
    </mc:Choice>
    <mc:Fallback xmlns="">
      <p:transition spd="slow" advTm="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5F3A7-011D-4FF7-AB52-18D7DC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22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982182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방어 시나리오</a:t>
            </a:r>
            <a:br>
              <a:rPr lang="en-US" altLang="ko-KR" sz="1800" noProof="1"/>
            </a:br>
            <a:r>
              <a:rPr lang="en-US" altLang="ko-KR" sz="1800" noProof="1"/>
              <a:t>-HTTP Get</a:t>
            </a:r>
            <a:r>
              <a:rPr lang="ko-KR" altLang="en-US" sz="1800" noProof="1"/>
              <a:t> </a:t>
            </a:r>
            <a:r>
              <a:rPr lang="en-US" altLang="ko-KR" sz="1800" noProof="1"/>
              <a:t>Flooding(</a:t>
            </a:r>
            <a:r>
              <a:rPr lang="ko-KR" altLang="en-US" sz="1800" noProof="1"/>
              <a:t>로그</a:t>
            </a:r>
            <a:r>
              <a:rPr lang="en-US" altLang="ko-KR" sz="1800" noProof="1"/>
              <a:t>)</a:t>
            </a:r>
            <a:endParaRPr lang="ko-KR" altLang="en-US" sz="1800" noProof="1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65A8198-8D3D-43D0-8F67-8B2C2DAF7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ECE44B0-389E-4470-95E2-1B0DE70ED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87" y="2041071"/>
            <a:ext cx="10098225" cy="2630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3F58B-F009-4DF2-A014-020C29C8FE95}"/>
              </a:ext>
            </a:extLst>
          </p:cNvPr>
          <p:cNvSpPr txBox="1"/>
          <p:nvPr/>
        </p:nvSpPr>
        <p:spPr>
          <a:xfrm>
            <a:off x="1046887" y="5287617"/>
            <a:ext cx="830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iptables </a:t>
            </a:r>
            <a:r>
              <a:rPr lang="ko-KR" altLang="en-US"/>
              <a:t>설정으로 인해 해당 </a:t>
            </a:r>
            <a:r>
              <a:rPr lang="en-US" altLang="ko-KR"/>
              <a:t>Get </a:t>
            </a:r>
            <a:r>
              <a:rPr lang="ko-KR" altLang="en-US"/>
              <a:t>요청이 탐지 및 차단된 것을 확인할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59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"/>
    </mc:Choice>
    <mc:Fallback xmlns="">
      <p:transition spd="slow" advTm="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5F3A7-011D-4FF7-AB52-18D7DC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23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982182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방어 시나리오</a:t>
            </a:r>
            <a:br>
              <a:rPr lang="en-US" altLang="ko-KR" sz="1800" noProof="1"/>
            </a:br>
            <a:r>
              <a:rPr lang="en-US" altLang="ko-KR" sz="1800" noProof="1"/>
              <a:t>-HTTP Get</a:t>
            </a:r>
            <a:r>
              <a:rPr lang="ko-KR" altLang="en-US" sz="1800" noProof="1"/>
              <a:t> </a:t>
            </a:r>
            <a:r>
              <a:rPr lang="en-US" altLang="ko-KR" sz="1800" noProof="1"/>
              <a:t>Flooding</a:t>
            </a:r>
            <a:endParaRPr lang="ko-KR" altLang="en-US" sz="1800" noProof="1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65A8198-8D3D-43D0-8F67-8B2C2DAF7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4" name="http_get_flooding방어">
            <a:hlinkClick r:id="" action="ppaction://media"/>
            <a:extLst>
              <a:ext uri="{FF2B5EF4-FFF2-40B4-BE49-F238E27FC236}">
                <a16:creationId xmlns:a16="http://schemas.microsoft.com/office/drawing/2014/main" id="{6AD3577B-4286-4D9E-8D91-B152AC437F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7099" y="1925053"/>
            <a:ext cx="10304117" cy="422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"/>
    </mc:Choice>
    <mc:Fallback xmlns="">
      <p:transition spd="slow" advTm="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5F3A7-011D-4FF7-AB52-18D7DC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24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982182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방어 시나리오</a:t>
            </a:r>
            <a:br>
              <a:rPr lang="en-US" altLang="ko-KR" sz="1800" noProof="1"/>
            </a:br>
            <a:r>
              <a:rPr lang="en-US" altLang="ko-KR" sz="1800" noProof="1"/>
              <a:t>-HTTP CC Attack</a:t>
            </a:r>
            <a:endParaRPr lang="ko-KR" altLang="en-US" sz="1800" noProof="1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65A8198-8D3D-43D0-8F67-8B2C2DAF7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A7D9AE6-710C-4140-B1EA-F362FF286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258" y="2217153"/>
            <a:ext cx="9492444" cy="3220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08444E-622F-472A-8491-B3E18C6E3DE9}"/>
              </a:ext>
            </a:extLst>
          </p:cNvPr>
          <p:cNvSpPr txBox="1"/>
          <p:nvPr/>
        </p:nvSpPr>
        <p:spPr>
          <a:xfrm>
            <a:off x="1380258" y="5545797"/>
            <a:ext cx="830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CC Attack</a:t>
            </a:r>
            <a:r>
              <a:rPr lang="ko-KR" altLang="en-US"/>
              <a:t>은 </a:t>
            </a:r>
            <a:r>
              <a:rPr lang="en-US" altLang="ko-KR"/>
              <a:t>Get Flooding</a:t>
            </a:r>
            <a:r>
              <a:rPr lang="ko-KR" altLang="en-US"/>
              <a:t>과 함께 사용되기 때문에 기존의 </a:t>
            </a:r>
            <a:r>
              <a:rPr lang="en-US" altLang="ko-KR"/>
              <a:t>iptables</a:t>
            </a:r>
            <a:r>
              <a:rPr lang="ko-KR" altLang="en-US"/>
              <a:t>에 추가</a:t>
            </a:r>
          </a:p>
        </p:txBody>
      </p:sp>
    </p:spTree>
    <p:extLst>
      <p:ext uri="{BB962C8B-B14F-4D97-AF65-F5344CB8AC3E}">
        <p14:creationId xmlns:p14="http://schemas.microsoft.com/office/powerpoint/2010/main" val="424030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"/>
    </mc:Choice>
    <mc:Fallback xmlns="">
      <p:transition spd="slow" advTm="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5F3A7-011D-4FF7-AB52-18D7DC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25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982182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방어 시나리오</a:t>
            </a:r>
            <a:br>
              <a:rPr lang="en-US" altLang="ko-KR" sz="1800" noProof="1"/>
            </a:br>
            <a:r>
              <a:rPr lang="en-US" altLang="ko-KR" sz="1800" noProof="1"/>
              <a:t>-HTTP CC Attack(</a:t>
            </a:r>
            <a:r>
              <a:rPr lang="ko-KR" altLang="en-US" sz="1800" noProof="1"/>
              <a:t>로그</a:t>
            </a:r>
            <a:r>
              <a:rPr lang="en-US" altLang="ko-KR" sz="1800" noProof="1"/>
              <a:t>)</a:t>
            </a:r>
            <a:endParaRPr lang="ko-KR" altLang="en-US" sz="1800" noProof="1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65A8198-8D3D-43D0-8F67-8B2C2DAF7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3F58B-F009-4DF2-A014-020C29C8FE95}"/>
              </a:ext>
            </a:extLst>
          </p:cNvPr>
          <p:cNvSpPr txBox="1"/>
          <p:nvPr/>
        </p:nvSpPr>
        <p:spPr>
          <a:xfrm>
            <a:off x="1046887" y="5287617"/>
            <a:ext cx="830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iptables </a:t>
            </a:r>
            <a:r>
              <a:rPr lang="ko-KR" altLang="en-US"/>
              <a:t>설정으로 인해 해당 </a:t>
            </a:r>
            <a:r>
              <a:rPr lang="en-US" altLang="ko-KR"/>
              <a:t>Get </a:t>
            </a:r>
            <a:r>
              <a:rPr lang="ko-KR" altLang="en-US"/>
              <a:t>요청이 탐지 및 차단된 것을 확인할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2C39FA-3817-4916-A239-78BF8B90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233" y="2217153"/>
            <a:ext cx="9716494" cy="27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0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"/>
    </mc:Choice>
    <mc:Fallback xmlns="">
      <p:transition spd="slow" advTm="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5F3A7-011D-4FF7-AB52-18D7DC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26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31FB3-8761-4C62-A879-97C14461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982182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방어 시나리오</a:t>
            </a:r>
            <a:br>
              <a:rPr lang="en-US" altLang="ko-KR" sz="1800" noProof="1"/>
            </a:br>
            <a:r>
              <a:rPr lang="en-US" altLang="ko-KR" sz="1800" noProof="1"/>
              <a:t>-HTTP CC Attack(</a:t>
            </a:r>
            <a:r>
              <a:rPr lang="ko-KR" altLang="en-US" sz="1800" noProof="1"/>
              <a:t>로그</a:t>
            </a:r>
            <a:r>
              <a:rPr lang="en-US" altLang="ko-KR" sz="1800" noProof="1"/>
              <a:t>)</a:t>
            </a:r>
            <a:endParaRPr lang="ko-KR" altLang="en-US" sz="1800" noProof="1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65A8198-8D3D-43D0-8F67-8B2C2DAF7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4" name="cc_attack방어">
            <a:hlinkClick r:id="" action="ppaction://media"/>
            <a:extLst>
              <a:ext uri="{FF2B5EF4-FFF2-40B4-BE49-F238E27FC236}">
                <a16:creationId xmlns:a16="http://schemas.microsoft.com/office/drawing/2014/main" id="{29995E7A-7593-40F0-9CE8-FD8DEEE722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5351" y="1925053"/>
            <a:ext cx="10253387" cy="43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5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"/>
    </mc:Choice>
    <mc:Fallback xmlns="">
      <p:transition spd="slow" advTm="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DDD26D-77A7-4810-B5F9-DFB3A82E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noProof="1" smtClean="0"/>
              <a:pPr/>
              <a:t>27</a:t>
            </a:fld>
            <a:endParaRPr lang="ko-KR" altLang="en-US" noProof="1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CE09274-1BC0-444D-BBE8-789DD6EC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22500"/>
            <a:ext cx="10058400" cy="587584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8DD755E-08EE-4FDD-97B9-27D81AB67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2"/>
    </mc:Choice>
    <mc:Fallback xmlns="">
      <p:transition spd="slow" advTm="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ache Bench - Quick Guide - Tutorialspoint">
            <a:extLst>
              <a:ext uri="{FF2B5EF4-FFF2-40B4-BE49-F238E27FC236}">
                <a16:creationId xmlns:a16="http://schemas.microsoft.com/office/drawing/2014/main" id="{E87E10E2-69D9-4EBA-A8B3-60E36983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4550" y="1286923"/>
            <a:ext cx="5632450" cy="42850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/>
              <a:t>공격 기술과 보완 대책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noProof="1"/>
              <a:t>HTTP Get Flooding</a:t>
            </a:r>
          </a:p>
          <a:p>
            <a:pPr marL="285750" indent="-285750" rtl="0">
              <a:buFontTx/>
              <a:buChar char="-"/>
            </a:pPr>
            <a:r>
              <a:rPr lang="en-US" altLang="ko-KR" noProof="1"/>
              <a:t>Apache bench</a:t>
            </a:r>
            <a:r>
              <a:rPr lang="ko-KR" altLang="en-US" noProof="1"/>
              <a:t>를 통해 공격</a:t>
            </a:r>
            <a:endParaRPr lang="en-US" altLang="ko-KR" noProof="1"/>
          </a:p>
          <a:p>
            <a:pPr marL="285750" indent="-285750" rtl="0">
              <a:buFontTx/>
              <a:buChar char="-"/>
            </a:pPr>
            <a:r>
              <a:rPr lang="ko-KR" altLang="en-US" noProof="1"/>
              <a:t>웹서버의 성능 테스트를 위해 접속을 강제로 늘려 부하를 주는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6110CA-8FFC-4BCD-9BC7-09908189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noProof="1" smtClean="0"/>
              <a:pPr/>
              <a:t>3</a:t>
            </a:fld>
            <a:endParaRPr lang="ko-KR" altLang="en-US" noProof="1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D182D0C-5051-410D-9797-4C6C904AC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90"/>
    </mc:Choice>
    <mc:Fallback xmlns="">
      <p:transition spd="slow" advTm="16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AC7353-ABBD-4F0A-8DE3-69B6D480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4</a:t>
            </a:fld>
            <a:endParaRPr lang="ko-KR" altLang="en-US" noProof="1"/>
          </a:p>
        </p:txBody>
      </p:sp>
      <p:pic>
        <p:nvPicPr>
          <p:cNvPr id="1026" name="Picture 2" descr="파이썬 입문 | 프로그래머스">
            <a:extLst>
              <a:ext uri="{FF2B5EF4-FFF2-40B4-BE49-F238E27FC236}">
                <a16:creationId xmlns:a16="http://schemas.microsoft.com/office/drawing/2014/main" id="{3028CBFC-81A1-4536-803E-A8C44BF25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4550" y="1612543"/>
            <a:ext cx="5632450" cy="36338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/>
              <a:t>공격 기술과 보완 대책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noProof="1"/>
              <a:t>HTTP CC</a:t>
            </a:r>
          </a:p>
          <a:p>
            <a:pPr marL="285750" indent="-285750" rtl="0">
              <a:buFontTx/>
              <a:buChar char="-"/>
            </a:pPr>
            <a:r>
              <a:rPr lang="ko-KR" altLang="en-US" noProof="1"/>
              <a:t>파이썬 코드로 구현</a:t>
            </a:r>
            <a:endParaRPr lang="en-US" altLang="ko-KR" noProof="1"/>
          </a:p>
          <a:p>
            <a:pPr marL="285750" indent="-285750" rtl="0">
              <a:buFontTx/>
              <a:buChar char="-"/>
            </a:pPr>
            <a:r>
              <a:rPr lang="ko-KR" altLang="en-US" noProof="1"/>
              <a:t>요청 메시지에 컨트롤 캐시 옵션을 조작하여 </a:t>
            </a:r>
            <a:r>
              <a:rPr lang="en-US" altLang="ko-KR" noProof="1"/>
              <a:t>GET </a:t>
            </a:r>
            <a:r>
              <a:rPr lang="ko-KR" altLang="en-US" noProof="1"/>
              <a:t>요청을 보내기 위해 사용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0AA20B6-E605-4F78-AF0E-0EB6F10A6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3"/>
    </mc:Choice>
    <mc:Fallback xmlns="">
      <p:transition spd="slow" advTm="1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25A29E-07F5-472C-8A6B-75973E41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5</a:t>
            </a:fld>
            <a:endParaRPr lang="ko-KR" altLang="en-US" noProof="1"/>
          </a:p>
        </p:txBody>
      </p:sp>
      <p:pic>
        <p:nvPicPr>
          <p:cNvPr id="6" name="Picture 2" descr="파이썬 입문 | 프로그래머스">
            <a:extLst>
              <a:ext uri="{FF2B5EF4-FFF2-40B4-BE49-F238E27FC236}">
                <a16:creationId xmlns:a16="http://schemas.microsoft.com/office/drawing/2014/main" id="{E2176A12-E20F-43F0-A100-FBC2D7AC0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4550" y="1612543"/>
            <a:ext cx="5632450" cy="36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157296" cy="1292750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noProof="1"/>
              <a:t>공격 기술과 보완 대책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noProof="1"/>
              <a:t>동적</a:t>
            </a:r>
            <a:r>
              <a:rPr lang="en-US" altLang="ko-KR" noProof="1"/>
              <a:t> HTTP  Request Flooding</a:t>
            </a:r>
          </a:p>
          <a:p>
            <a:pPr marL="285750" indent="-285750" rtl="0">
              <a:buFontTx/>
              <a:buChar char="-"/>
            </a:pPr>
            <a:r>
              <a:rPr lang="ko-KR" altLang="en-US" noProof="1"/>
              <a:t>파이썬 코드로 구현</a:t>
            </a:r>
            <a:endParaRPr lang="en-US" altLang="ko-KR" noProof="1"/>
          </a:p>
          <a:p>
            <a:pPr marL="285750" indent="-285750" rtl="0">
              <a:buFontTx/>
              <a:buChar char="-"/>
            </a:pPr>
            <a:r>
              <a:rPr lang="ko-KR" altLang="en-US" noProof="1"/>
              <a:t>여러 페이지를 따로 설정해줘야 하기 때문에 사용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82FE28E-2E5A-4051-B2DF-0B940D0C9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4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2"/>
    </mc:Choice>
    <mc:Fallback xmlns="">
      <p:transition spd="slow" advTm="13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7BB603A0-CB94-4BCB-B7E3-C764B9F9B2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tretch/>
        </p:blipFill>
        <p:spPr>
          <a:xfrm>
            <a:off x="1097278" y="1795563"/>
            <a:ext cx="9522595" cy="3835216"/>
          </a:xfr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927748"/>
            <a:ext cx="10113645" cy="74368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noProof="1"/>
              <a:t>공격 시나리오 기본 설정</a:t>
            </a:r>
            <a:endParaRPr lang="ko-KR" altLang="en-US" sz="1800" noProof="1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FA25DE-796E-4237-B677-42F550DB4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660" y="5821196"/>
            <a:ext cx="10113264" cy="6096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dirty="0"/>
              <a:t>Tomcat8 </a:t>
            </a:r>
            <a:r>
              <a:rPr lang="ko-KR" altLang="en-US" dirty="0"/>
              <a:t>실행 상태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3FA8C-28DE-4BC8-93F7-509FAD84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ko-KR" noProof="1" smtClean="0"/>
              <a:pPr/>
              <a:t>6</a:t>
            </a:fld>
            <a:endParaRPr lang="ko-KR" altLang="en-US" noProof="1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10F5527-20DF-4FA4-B095-039D5B417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0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97"/>
    </mc:Choice>
    <mc:Fallback xmlns="">
      <p:transition spd="slow" advTm="28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3FA8C-28DE-4BC8-93F7-509FAD84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7</a:t>
            </a:fld>
            <a:endParaRPr lang="ko-KR" altLang="en-US" noProof="1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C2F103D-8281-4DEE-B5E3-A0F1981DE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293" y="1957137"/>
            <a:ext cx="8415411" cy="3304674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8525762" cy="1014267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 sz="3600" noProof="1"/>
              <a:t>공격 시나리오 기본 설정</a:t>
            </a:r>
            <a:endParaRPr lang="ko-KR" altLang="en-US" sz="1800" noProof="1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FA25DE-796E-4237-B677-42F550DB4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7351" y="5410967"/>
            <a:ext cx="4157296" cy="3048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altLang="ko-KR" dirty="0"/>
              <a:t>Apache </a:t>
            </a:r>
            <a:r>
              <a:rPr lang="ko-KR" altLang="en-US" dirty="0"/>
              <a:t>실행 상태</a:t>
            </a:r>
            <a:endParaRPr lang="en-US" altLang="ko-KR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DF1872D-D8AF-4921-BE2D-C1A7E68472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5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6"/>
    </mc:Choice>
    <mc:Fallback xmlns="">
      <p:transition spd="slow" advTm="7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98" y="928478"/>
            <a:ext cx="10113645" cy="743682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sz="4000" noProof="1"/>
              <a:t>공격 시나리오 기본 설정</a:t>
            </a:r>
            <a:endParaRPr lang="ko-KR" altLang="en-US" sz="2000" noProof="1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FA25DE-796E-4237-B677-42F550DB4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24975"/>
            <a:ext cx="10113264" cy="60960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우분투에 웹사이트 배포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3FA8C-28DE-4BC8-93F7-509FAD84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8</a:t>
            </a:fld>
            <a:endParaRPr lang="ko-KR" altLang="en-US" noProof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E6D195-C634-4DD4-B145-649CAC2E50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77" y="1864081"/>
            <a:ext cx="9522000" cy="36936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2533800-E73C-40E0-8501-C2D2958A2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2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5"/>
    </mc:Choice>
    <mc:Fallback xmlns="">
      <p:transition spd="slow" advTm="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FA25DE-796E-4237-B677-42F550DB4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4005" y="4993812"/>
            <a:ext cx="3790219" cy="736282"/>
          </a:xfrm>
        </p:spPr>
        <p:txBody>
          <a:bodyPr anchor="ctr">
            <a:normAutofit/>
          </a:bodyPr>
          <a:lstStyle/>
          <a:p>
            <a:r>
              <a:rPr lang="en-US" altLang="ko-KR" sz="1800" dirty="0"/>
              <a:t>SYNCOOKIES </a:t>
            </a:r>
            <a:r>
              <a:rPr lang="ko-KR" altLang="en-US" sz="1800" dirty="0" err="1"/>
              <a:t>설정값</a:t>
            </a:r>
            <a:r>
              <a:rPr lang="ko-KR" altLang="en-US" sz="1800" dirty="0"/>
              <a:t> 해제</a:t>
            </a:r>
            <a:endParaRPr lang="en-US" altLang="ko-KR" sz="1800" dirty="0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87576ECF-A473-4A67-A27C-13E261195D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120785" y="1834994"/>
            <a:ext cx="4846381" cy="3158818"/>
          </a:xfr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B8040A1-D302-433C-BAB8-BE883DEDA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38580" y="4993812"/>
            <a:ext cx="4639736" cy="73628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공격자 서버 </a:t>
            </a:r>
            <a:r>
              <a:rPr lang="en-US" altLang="ko-KR" sz="1800" dirty="0"/>
              <a:t>RST </a:t>
            </a:r>
            <a:r>
              <a:rPr lang="ko-KR" altLang="en-US" sz="1800" dirty="0"/>
              <a:t>패킷 차단</a:t>
            </a:r>
            <a:endParaRPr lang="en-US" sz="1800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31BB095-D8A2-43B5-8CAB-9A4B18451E0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6517005" y="1834993"/>
            <a:ext cx="4638675" cy="3158817"/>
          </a:xfr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3FA8C-28DE-4BC8-93F7-509FAD84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altLang="ko-KR" noProof="1" smtClean="0"/>
              <a:pPr>
                <a:spcAft>
                  <a:spcPts val="600"/>
                </a:spcAft>
              </a:pPr>
              <a:t>9</a:t>
            </a:fld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ko-KR" altLang="en-US" sz="4000" noProof="1"/>
              <a:t>공격 시나리오 기본 설정</a:t>
            </a:r>
            <a:endParaRPr lang="ko-KR" altLang="en-US" sz="2000" noProof="1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975CEAD-946E-4BB7-8112-7AC07172D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79"/>
    </mc:Choice>
    <mc:Fallback xmlns="">
      <p:transition spd="slow" advTm="4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6"/>
</p:tagLst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500_TF22318419_Win32" id="{42139F92-BF73-4F5A-8191-C0247052DD7D}" vid="{AFB5703D-3B09-436D-BBBC-CF572DB423B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미니멀한 영업 프레젠테이션</Template>
  <TotalTime>818</TotalTime>
  <Words>398</Words>
  <Application>Microsoft Office PowerPoint</Application>
  <PresentationFormat>와이드스크린</PresentationFormat>
  <Paragraphs>105</Paragraphs>
  <Slides>27</Slides>
  <Notes>23</Notes>
  <HiddenSlides>0</HiddenSlides>
  <MMClips>32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Century Gothic</vt:lpstr>
      <vt:lpstr>RetrospectVTI</vt:lpstr>
      <vt:lpstr>네트워크 보안 3차 과제 - HTTP GET Flooding, HTTP CC, 동적 HTTP Request flooding 공격 구현</vt:lpstr>
      <vt:lpstr>개요</vt:lpstr>
      <vt:lpstr>공격 기술과 보완 대책</vt:lpstr>
      <vt:lpstr>공격 기술과 보완 대책</vt:lpstr>
      <vt:lpstr>공격 기술과 보완 대책</vt:lpstr>
      <vt:lpstr>공격 시나리오 기본 설정</vt:lpstr>
      <vt:lpstr>공격 시나리오 기본 설정</vt:lpstr>
      <vt:lpstr>공격 시나리오 기본 설정</vt:lpstr>
      <vt:lpstr>공격 시나리오 기본 설정</vt:lpstr>
      <vt:lpstr>공격 시나리오 - HTTP GET FLOODING</vt:lpstr>
      <vt:lpstr>공격 결과 - HTTP GET FLOODING</vt:lpstr>
      <vt:lpstr>공격 실행 -HTTP GET FLOODING</vt:lpstr>
      <vt:lpstr>공격 시나리오 기본 설정 -HTTP CC</vt:lpstr>
      <vt:lpstr>공격 시나리오 기본 설정 -HTTP CC</vt:lpstr>
      <vt:lpstr>공격 시나리오 -HTTP CC</vt:lpstr>
      <vt:lpstr>공격 결과 -HTTP CC</vt:lpstr>
      <vt:lpstr>공격 실행 -HTTP CC</vt:lpstr>
      <vt:lpstr>공격 시나리오 기본 설정 -동적 HTTP REQUEST FLOODING</vt:lpstr>
      <vt:lpstr>공격 결과(실패) -동적 HTTP REQUEST FLOODING</vt:lpstr>
      <vt:lpstr>공격 실행 -동적 HTTP REQUEST FLOODING</vt:lpstr>
      <vt:lpstr>방어 시나리오 -HTTP Get Flooding</vt:lpstr>
      <vt:lpstr>방어 시나리오 -HTTP Get Flooding(로그)</vt:lpstr>
      <vt:lpstr>방어 시나리오 -HTTP Get Flooding</vt:lpstr>
      <vt:lpstr>방어 시나리오 -HTTP CC Attack</vt:lpstr>
      <vt:lpstr>방어 시나리오 -HTTP CC Attack(로그)</vt:lpstr>
      <vt:lpstr>방어 시나리오 -HTTP CC Attack(로그)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보안 3차 과제 - HTTP GET Flooding, HTTP CC, 동적 HTTP Request flooding 공격 구현</dc:title>
  <dc:creator>곽배준(2016156001)</dc:creator>
  <cp:lastModifiedBy>이 형석</cp:lastModifiedBy>
  <cp:revision>52</cp:revision>
  <dcterms:created xsi:type="dcterms:W3CDTF">2021-06-06T06:54:35Z</dcterms:created>
  <dcterms:modified xsi:type="dcterms:W3CDTF">2021-06-20T03:14:19Z</dcterms:modified>
</cp:coreProperties>
</file>